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handoutMasterIdLst>
    <p:handoutMasterId r:id="rId35"/>
  </p:handoutMasterIdLst>
  <p:sldIdLst>
    <p:sldId id="256" r:id="rId2"/>
    <p:sldId id="285" r:id="rId3"/>
    <p:sldId id="257" r:id="rId4"/>
    <p:sldId id="258" r:id="rId5"/>
    <p:sldId id="260" r:id="rId6"/>
    <p:sldId id="259" r:id="rId7"/>
    <p:sldId id="264" r:id="rId8"/>
    <p:sldId id="262" r:id="rId9"/>
    <p:sldId id="261" r:id="rId10"/>
    <p:sldId id="263" r:id="rId11"/>
    <p:sldId id="297" r:id="rId12"/>
    <p:sldId id="265" r:id="rId13"/>
    <p:sldId id="266" r:id="rId14"/>
    <p:sldId id="311" r:id="rId15"/>
    <p:sldId id="306" r:id="rId16"/>
    <p:sldId id="295" r:id="rId17"/>
    <p:sldId id="290" r:id="rId18"/>
    <p:sldId id="310" r:id="rId19"/>
    <p:sldId id="302" r:id="rId20"/>
    <p:sldId id="303" r:id="rId21"/>
    <p:sldId id="288" r:id="rId22"/>
    <p:sldId id="291" r:id="rId23"/>
    <p:sldId id="307" r:id="rId24"/>
    <p:sldId id="287" r:id="rId25"/>
    <p:sldId id="286" r:id="rId26"/>
    <p:sldId id="300" r:id="rId27"/>
    <p:sldId id="292" r:id="rId28"/>
    <p:sldId id="299" r:id="rId29"/>
    <p:sldId id="309" r:id="rId30"/>
    <p:sldId id="308" r:id="rId31"/>
    <p:sldId id="293" r:id="rId32"/>
    <p:sldId id="294" r:id="rId33"/>
    <p:sldId id="296" r:id="rId34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5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39BE97-775A-4ABC-846B-45627C61C876}" type="datetimeFigureOut">
              <a:rPr lang="en-CA"/>
              <a:pPr>
                <a:defRPr/>
              </a:pPr>
              <a:t>2024-02-29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EA161E5-E564-4B33-B3E9-41F582E99255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77470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>
              <a:defRPr/>
            </a:pPr>
            <a:fld id="{F1AAFD71-BEE8-48A4-8ECE-AA7D967F27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8711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B8A64-2A41-4829-A91E-8E05F51B3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34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B8A64-2A41-4829-A91E-8E05F51B3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307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B8A64-2A41-4829-A91E-8E05F51B3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18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B8A64-2A41-4829-A91E-8E05F51B3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285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B8A64-2A41-4829-A91E-8E05F51B3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9B8A64-2A41-4829-A91E-8E05F51B3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706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01A11A-8F00-4C52-9207-F4EB32A53C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88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89A169-4841-4147-B5F7-7B39626204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81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>
              <a:defRPr/>
            </a:pPr>
            <a:fld id="{DE490DDF-0898-420C-BE35-B4CB38F28E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32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>
              <a:defRPr/>
            </a:pPr>
            <a:fld id="{337EC412-647D-49F9-AC33-AA86662E4F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76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45721-A2F6-4A89-BC8D-9C56340C7F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9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E416D-E310-48E5-9A60-90EB87CDA79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13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55949-3E74-4849-B8EB-FEB73D504B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34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2E367-6CD7-4042-B0CA-5E9971DFA0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05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094A6-66CC-4A5D-983A-531CD365848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28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CD1A9-9F39-4C73-8C27-479A43D0F4C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75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D9B8A64-2A41-4829-A91E-8E05F51B3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15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ca/url?sa=i&amp;rct=j&amp;q=&amp;esrc=s&amp;frm=1&amp;source=images&amp;cd=&amp;cad=rja&amp;docid=41L7AqSmTaHwVM&amp;tbnid=baduYkIWHO1cPM:&amp;ved=0CAUQjRw&amp;url=http://myrunshorts.com/2009/11/17/oh-the-places-youll-go-running/&amp;ei=2YLtUvi6MdfCoATgjIGABQ&amp;bvm=bv.60444564,d.cGU&amp;psig=AFQjCNHq3khVw2FKZW3EJBM2kHK67515HA&amp;ust=1391383550633593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a/url?sa=i&amp;rct=j&amp;q=&amp;esrc=s&amp;frm=1&amp;source=images&amp;cd=&amp;cad=rja&amp;docid=HxAZVwkt6t_ktM&amp;tbnid=sxB2q6f6Z1EEEM:&amp;ved=0CAUQjRw&amp;url=http://bedtimebaby.com/dr-seuss-oh-the-places-youll-go/&amp;ei=G4PtUuH4EYmCogSazoCoBw&amp;bvm=bv.60444564,d.cGU&amp;psig=AFQjCNHq3khVw2FKZW3EJBM2kHK67515HA&amp;ust=1391383550633593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Capstone Project (Graduation Transitions)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Preparing for your 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82133" y="457201"/>
            <a:ext cx="7704667" cy="1295399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satMod val="150000"/>
                  </a:schemeClr>
                </a:solidFill>
              </a:rPr>
              <a:t>Present evidence and discuss your skills:  </a:t>
            </a:r>
            <a:br>
              <a:rPr lang="en-US" sz="360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3600" b="0" dirty="0">
                <a:solidFill>
                  <a:schemeClr val="accent1">
                    <a:satMod val="150000"/>
                  </a:schemeClr>
                </a:solidFill>
              </a:rPr>
              <a:t>What have I accomplished?</a:t>
            </a:r>
            <a:r>
              <a:rPr lang="en-US" sz="4000" dirty="0">
                <a:solidFill>
                  <a:schemeClr val="accent1">
                    <a:satMod val="150000"/>
                  </a:schemeClr>
                </a:solidFill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696200" cy="5029200"/>
          </a:xfrm>
        </p:spPr>
        <p:txBody>
          <a:bodyPr/>
          <a:lstStyle/>
          <a:p>
            <a:pPr marL="119062" indent="0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en-US" dirty="0"/>
              <a:t>For EACH area/evidence: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Introduce the evidence.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Why did you choose this evidence?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How does the evidence show who you are as an individual?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What have you learned from this experience?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What skills have you gained?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Why will these skills be important to your future?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How does this link to the Attributes of an Educated Citizen? (Refer to handout.)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822114"/>
          </a:xfrm>
        </p:spPr>
        <p:txBody>
          <a:bodyPr/>
          <a:lstStyle/>
          <a:p>
            <a:r>
              <a:rPr lang="en-CA" dirty="0"/>
              <a:t>Attributes of an Educated Citizen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140" y="3553178"/>
            <a:ext cx="6554548" cy="2907737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6" name="Content Placeholder 6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25" y="1249463"/>
            <a:ext cx="698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517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82133" y="304801"/>
            <a:ext cx="7704667" cy="1447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Conclusion:</a:t>
            </a:r>
            <a:br>
              <a:rPr lang="en-US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4000" b="0" dirty="0">
                <a:solidFill>
                  <a:schemeClr val="accent1">
                    <a:satMod val="150000"/>
                  </a:schemeClr>
                </a:solidFill>
              </a:rPr>
              <a:t>Where am I going?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29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How have you matured/ learned/ developed and changed since grade 10?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What are your strengths?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What are areas you need to continue to develop and how might you develop these areas?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What are your education and/or career plans? – </a:t>
            </a:r>
            <a:r>
              <a:rPr lang="en-US" altLang="en-US" dirty="0"/>
              <a:t>refer to your GT plan.</a:t>
            </a:r>
            <a:endParaRPr lang="en-US" altLang="en-US" b="1" dirty="0"/>
          </a:p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How are you going to achieve these goals?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8" name="Rectangle 10"/>
          <p:cNvSpPr>
            <a:spLocks noGrp="1" noChangeArrowheads="1"/>
          </p:cNvSpPr>
          <p:nvPr>
            <p:ph type="title"/>
          </p:nvPr>
        </p:nvSpPr>
        <p:spPr>
          <a:xfrm>
            <a:off x="982133" y="457201"/>
            <a:ext cx="7704667" cy="121919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Due Date</a:t>
            </a:r>
          </a:p>
        </p:txBody>
      </p:sp>
      <p:sp>
        <p:nvSpPr>
          <p:cNvPr id="20483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458200" cy="441960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US" sz="4400" dirty="0"/>
              <a:t>Capstone (Graduation Transition) Presentations:</a:t>
            </a:r>
          </a:p>
          <a:p>
            <a:pPr algn="ctr" eaLnBrk="1" hangingPunct="1">
              <a:defRPr/>
            </a:pPr>
            <a:r>
              <a:rPr lang="en-US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March 12 &amp; 13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1800" dirty="0"/>
              <a:t>ALL Students are required to complete ALL components of GTP.  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altLang="en-US" sz="1800" dirty="0"/>
              <a:t>This is a MANDATORY COURSE</a:t>
            </a:r>
            <a:endParaRPr lang="en-US" altLang="en-US" sz="4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DFDE-A85A-80D6-E17A-9869BA51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1EEE4-92AC-5D3A-3D0D-F99B114E8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use </a:t>
            </a:r>
            <a:r>
              <a:rPr lang="en-US" dirty="0" err="1"/>
              <a:t>powerpoint</a:t>
            </a:r>
            <a:r>
              <a:rPr lang="en-US" dirty="0"/>
              <a:t> please bring your presentation on a USB stick. </a:t>
            </a:r>
          </a:p>
          <a:p>
            <a:r>
              <a:rPr lang="en-US" dirty="0"/>
              <a:t>If you plan on bringing your own laptop and doing it on there make sure it is HDMI compatible.</a:t>
            </a:r>
          </a:p>
          <a:p>
            <a:r>
              <a:rPr lang="en-US" dirty="0"/>
              <a:t>If you have a Mac please bring your own adaptor as we do not support Apple products.</a:t>
            </a:r>
          </a:p>
        </p:txBody>
      </p:sp>
    </p:spTree>
    <p:extLst>
      <p:ext uri="{BB962C8B-B14F-4D97-AF65-F5344CB8AC3E}">
        <p14:creationId xmlns:p14="http://schemas.microsoft.com/office/powerpoint/2010/main" val="245338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09784"/>
            <a:ext cx="7241822" cy="4847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5715000"/>
            <a:ext cx="328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WHAT IT LOOKS LIKE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CF0EBCC-E97D-278B-33FE-2D119BAB26F7}"/>
              </a:ext>
            </a:extLst>
          </p:cNvPr>
          <p:cNvSpPr/>
          <p:nvPr/>
        </p:nvSpPr>
        <p:spPr>
          <a:xfrm>
            <a:off x="2286000" y="2743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66A4C60-28D7-9CFE-0864-1E7DB0D302B8}"/>
              </a:ext>
            </a:extLst>
          </p:cNvPr>
          <p:cNvSpPr/>
          <p:nvPr/>
        </p:nvSpPr>
        <p:spPr>
          <a:xfrm>
            <a:off x="6100763" y="25146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91252CD-5522-98AF-0DD6-22569C19F26C}"/>
              </a:ext>
            </a:extLst>
          </p:cNvPr>
          <p:cNvSpPr/>
          <p:nvPr/>
        </p:nvSpPr>
        <p:spPr>
          <a:xfrm>
            <a:off x="5373511" y="25527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8A7BDB7A-0C0D-B7E0-9B0A-BA736BDB54D3}"/>
              </a:ext>
            </a:extLst>
          </p:cNvPr>
          <p:cNvSpPr/>
          <p:nvPr/>
        </p:nvSpPr>
        <p:spPr>
          <a:xfrm>
            <a:off x="4616273" y="25146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F9C380C-4635-982B-7FC0-78DF0F0AE5C4}"/>
              </a:ext>
            </a:extLst>
          </p:cNvPr>
          <p:cNvSpPr/>
          <p:nvPr/>
        </p:nvSpPr>
        <p:spPr>
          <a:xfrm>
            <a:off x="4257675" y="25527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FB02388-C739-6BA4-2996-B5A1D7843E47}"/>
              </a:ext>
            </a:extLst>
          </p:cNvPr>
          <p:cNvSpPr/>
          <p:nvPr/>
        </p:nvSpPr>
        <p:spPr>
          <a:xfrm>
            <a:off x="3505200" y="2826643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7644586-A691-15CC-D572-46D02AB50E0F}"/>
              </a:ext>
            </a:extLst>
          </p:cNvPr>
          <p:cNvSpPr/>
          <p:nvPr/>
        </p:nvSpPr>
        <p:spPr>
          <a:xfrm>
            <a:off x="7848600" y="1981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4FD66BC6-28E3-DB80-0769-4C22FA8E0B1D}"/>
              </a:ext>
            </a:extLst>
          </p:cNvPr>
          <p:cNvSpPr/>
          <p:nvPr/>
        </p:nvSpPr>
        <p:spPr>
          <a:xfrm>
            <a:off x="3097036" y="2733675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68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/>
          <a:stretch/>
        </p:blipFill>
        <p:spPr bwMode="auto">
          <a:xfrm>
            <a:off x="1066800" y="437190"/>
            <a:ext cx="3303270" cy="497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066800" y="61722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DRESS for the occasion!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8600"/>
            <a:ext cx="3469562" cy="5182926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BC73B39-DA5E-E235-0520-D5674B41B054}"/>
              </a:ext>
            </a:extLst>
          </p:cNvPr>
          <p:cNvSpPr/>
          <p:nvPr/>
        </p:nvSpPr>
        <p:spPr>
          <a:xfrm>
            <a:off x="2413634" y="990600"/>
            <a:ext cx="481965" cy="6858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1D3C6A77-2582-25BF-7B19-CC4C9B6A309D}"/>
              </a:ext>
            </a:extLst>
          </p:cNvPr>
          <p:cNvSpPr/>
          <p:nvPr/>
        </p:nvSpPr>
        <p:spPr>
          <a:xfrm>
            <a:off x="6858000" y="1066800"/>
            <a:ext cx="533400" cy="6096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:\Pictures\GTP 2012\IMG_0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78"/>
          <a:stretch/>
        </p:blipFill>
        <p:spPr bwMode="auto">
          <a:xfrm>
            <a:off x="1066800" y="230631"/>
            <a:ext cx="3576624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1676400" y="4724400"/>
            <a:ext cx="5105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Create Interest and a good first impression!</a:t>
            </a:r>
          </a:p>
          <a:p>
            <a:endParaRPr lang="en-US" altLang="en-US" dirty="0"/>
          </a:p>
          <a:p>
            <a:r>
              <a:rPr lang="en-US" altLang="en-US" dirty="0"/>
              <a:t>Cultural Background</a:t>
            </a:r>
          </a:p>
          <a:p>
            <a:r>
              <a:rPr lang="en-US" altLang="en-US" dirty="0"/>
              <a:t>Uniform from work</a:t>
            </a:r>
          </a:p>
          <a:p>
            <a:r>
              <a:rPr lang="en-US" altLang="en-US" dirty="0"/>
              <a:t>Sports jersey</a:t>
            </a:r>
          </a:p>
          <a:p>
            <a:r>
              <a:rPr lang="en-US" altLang="en-US" dirty="0"/>
              <a:t>Costume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17361" r="63845" b="36651"/>
          <a:stretch/>
        </p:blipFill>
        <p:spPr>
          <a:xfrm>
            <a:off x="5181600" y="230631"/>
            <a:ext cx="3464149" cy="4129266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8CD9550F-B623-302F-0BF8-17B7FF54EB51}"/>
              </a:ext>
            </a:extLst>
          </p:cNvPr>
          <p:cNvSpPr/>
          <p:nvPr/>
        </p:nvSpPr>
        <p:spPr>
          <a:xfrm>
            <a:off x="2667000" y="1143000"/>
            <a:ext cx="6858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8720E86B-FC9C-EEC8-B89B-8A7A662BF309}"/>
              </a:ext>
            </a:extLst>
          </p:cNvPr>
          <p:cNvSpPr/>
          <p:nvPr/>
        </p:nvSpPr>
        <p:spPr>
          <a:xfrm>
            <a:off x="6332301" y="1181100"/>
            <a:ext cx="761999" cy="9906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89F1C40-DBDD-76C8-ED07-5404CFB732BB}"/>
              </a:ext>
            </a:extLst>
          </p:cNvPr>
          <p:cNvSpPr/>
          <p:nvPr/>
        </p:nvSpPr>
        <p:spPr>
          <a:xfrm>
            <a:off x="7467600" y="1419225"/>
            <a:ext cx="762000" cy="10287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  <a14:imgEffect>
                      <a14:brightnessContrast bright="4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19013" r="20000"/>
          <a:stretch/>
        </p:blipFill>
        <p:spPr>
          <a:xfrm>
            <a:off x="2133600" y="838200"/>
            <a:ext cx="4876800" cy="4544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715000"/>
            <a:ext cx="578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Begin by introducing yourself, shake hands, and SMILE!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A4E6B3A-B07D-0A26-DF2E-B2E2CB0691E6}"/>
              </a:ext>
            </a:extLst>
          </p:cNvPr>
          <p:cNvSpPr/>
          <p:nvPr/>
        </p:nvSpPr>
        <p:spPr>
          <a:xfrm>
            <a:off x="3276600" y="2362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40D6CB7-9DB2-623E-D884-5CCCD69AC547}"/>
              </a:ext>
            </a:extLst>
          </p:cNvPr>
          <p:cNvSpPr/>
          <p:nvPr/>
        </p:nvSpPr>
        <p:spPr>
          <a:xfrm>
            <a:off x="3962400" y="17526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3E24AAA-553D-6F48-71A5-A7F9958A4837}"/>
              </a:ext>
            </a:extLst>
          </p:cNvPr>
          <p:cNvSpPr/>
          <p:nvPr/>
        </p:nvSpPr>
        <p:spPr>
          <a:xfrm>
            <a:off x="5105400" y="1219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C5405DA-30CA-30A2-F790-163AE8FDADBE}"/>
              </a:ext>
            </a:extLst>
          </p:cNvPr>
          <p:cNvSpPr/>
          <p:nvPr/>
        </p:nvSpPr>
        <p:spPr>
          <a:xfrm>
            <a:off x="3562350" y="1839191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28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24" y="457200"/>
            <a:ext cx="5008504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10540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sure to have</a:t>
            </a:r>
          </a:p>
          <a:p>
            <a:r>
              <a:rPr lang="en-US" dirty="0"/>
              <a:t>THREE pieces of evidence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0" b="19008"/>
          <a:stretch/>
        </p:blipFill>
        <p:spPr>
          <a:xfrm>
            <a:off x="4953000" y="3156204"/>
            <a:ext cx="3950208" cy="3581400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E98AD5A0-5197-C7E1-BA51-7552CB800BFA}"/>
              </a:ext>
            </a:extLst>
          </p:cNvPr>
          <p:cNvSpPr/>
          <p:nvPr/>
        </p:nvSpPr>
        <p:spPr>
          <a:xfrm>
            <a:off x="5638800" y="3509962"/>
            <a:ext cx="576072" cy="60007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6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Capstone Presentations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Graduating Class of 2024</a:t>
            </a:r>
          </a:p>
        </p:txBody>
      </p:sp>
      <p:pic>
        <p:nvPicPr>
          <p:cNvPr id="10245" name="Picture 7" descr="http://myrunningshorts.files.wordpress.com/2009/11/oh-places-youll-go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76337"/>
            <a:ext cx="4714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914400" y="1659730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800" dirty="0">
                <a:latin typeface="Snap ITC" panose="04040A07060A02020202" pitchFamily="82" charset="0"/>
              </a:rPr>
              <a:t>Oh the PLACES you’ll go!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92663"/>
            <a:ext cx="4553185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593498"/>
            <a:ext cx="2366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display boards to</a:t>
            </a:r>
          </a:p>
          <a:p>
            <a:r>
              <a:rPr lang="en-US" dirty="0"/>
              <a:t>showcase evidence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"/>
            <a:ext cx="4439355" cy="2971800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6B30124A-B777-073A-2867-923D21D397B2}"/>
              </a:ext>
            </a:extLst>
          </p:cNvPr>
          <p:cNvSpPr/>
          <p:nvPr/>
        </p:nvSpPr>
        <p:spPr>
          <a:xfrm>
            <a:off x="1828800" y="990600"/>
            <a:ext cx="609600" cy="533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7EA4C0B-EE75-B952-FFD7-1017B5BE712B}"/>
              </a:ext>
            </a:extLst>
          </p:cNvPr>
          <p:cNvSpPr/>
          <p:nvPr/>
        </p:nvSpPr>
        <p:spPr>
          <a:xfrm>
            <a:off x="5715000" y="3657600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56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81063"/>
            <a:ext cx="76454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1752600" y="5715000"/>
            <a:ext cx="480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Or use a Portfolio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447800" y="5638800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Or a </a:t>
            </a:r>
            <a:r>
              <a:rPr lang="en-US" altLang="en-US" dirty="0" err="1"/>
              <a:t>Powerpoint</a:t>
            </a:r>
            <a:r>
              <a:rPr lang="en-US" altLang="en-US" dirty="0"/>
              <a:t> Presentation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7562" r="11261" b="34568"/>
          <a:stretch/>
        </p:blipFill>
        <p:spPr>
          <a:xfrm>
            <a:off x="949960" y="914400"/>
            <a:ext cx="768096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1"/>
            <a:ext cx="7315200" cy="489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5334000"/>
            <a:ext cx="3955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Have I Accomplished?</a:t>
            </a:r>
          </a:p>
          <a:p>
            <a:r>
              <a:rPr lang="en-US" dirty="0"/>
              <a:t>What have I learned?</a:t>
            </a:r>
          </a:p>
          <a:p>
            <a:r>
              <a:rPr lang="en-US" dirty="0"/>
              <a:t>How have I changed since grade 10?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0F1E9DB-6FA4-A401-88FE-ECD80121CDCD}"/>
              </a:ext>
            </a:extLst>
          </p:cNvPr>
          <p:cNvSpPr/>
          <p:nvPr/>
        </p:nvSpPr>
        <p:spPr>
          <a:xfrm>
            <a:off x="6324600" y="16764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4572000" y="4495800"/>
            <a:ext cx="33639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Celebrate yourself! </a:t>
            </a:r>
          </a:p>
          <a:p>
            <a:endParaRPr lang="en-US" altLang="en-US" dirty="0"/>
          </a:p>
          <a:p>
            <a:r>
              <a:rPr lang="en-US" altLang="en-US" dirty="0"/>
              <a:t>Achievements</a:t>
            </a:r>
          </a:p>
          <a:p>
            <a:r>
              <a:rPr lang="en-US" altLang="en-US" dirty="0"/>
              <a:t>Awards </a:t>
            </a:r>
          </a:p>
          <a:p>
            <a:r>
              <a:rPr lang="en-US" altLang="en-US" dirty="0"/>
              <a:t>Skills</a:t>
            </a:r>
          </a:p>
          <a:p>
            <a:r>
              <a:rPr lang="en-US" altLang="en-US" dirty="0"/>
              <a:t>Certificates</a:t>
            </a:r>
          </a:p>
          <a:p>
            <a:r>
              <a:rPr lang="en-US" altLang="en-US" dirty="0"/>
              <a:t>Medals Earned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0" r="14968" b="19774"/>
          <a:stretch/>
        </p:blipFill>
        <p:spPr>
          <a:xfrm>
            <a:off x="4267201" y="152400"/>
            <a:ext cx="4491186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36" y="691662"/>
            <a:ext cx="3056671" cy="4566138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AAA85091-90CA-8132-E3C9-DD66FCD2C90E}"/>
              </a:ext>
            </a:extLst>
          </p:cNvPr>
          <p:cNvSpPr/>
          <p:nvPr/>
        </p:nvSpPr>
        <p:spPr>
          <a:xfrm>
            <a:off x="2209800" y="1600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69B180F7-454A-C38F-D8B6-1374D85C9DD6}"/>
              </a:ext>
            </a:extLst>
          </p:cNvPr>
          <p:cNvSpPr/>
          <p:nvPr/>
        </p:nvSpPr>
        <p:spPr>
          <a:xfrm>
            <a:off x="7640724" y="17526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425412" y="5246132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Athletic Achievement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9" t="20908" r="20300"/>
          <a:stretch/>
        </p:blipFill>
        <p:spPr>
          <a:xfrm>
            <a:off x="1219200" y="228600"/>
            <a:ext cx="2720812" cy="464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21065" r="52393" b="21065"/>
          <a:stretch/>
        </p:blipFill>
        <p:spPr>
          <a:xfrm>
            <a:off x="4803646" y="1143000"/>
            <a:ext cx="4103828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4876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Woodworking Skills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F315E51-7210-C230-4E8F-B9A4F0B8F308}"/>
              </a:ext>
            </a:extLst>
          </p:cNvPr>
          <p:cNvSpPr/>
          <p:nvPr/>
        </p:nvSpPr>
        <p:spPr>
          <a:xfrm>
            <a:off x="1981200" y="9525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59238B68-A0E4-2426-D158-E1EED2B8AA80}"/>
              </a:ext>
            </a:extLst>
          </p:cNvPr>
          <p:cNvSpPr/>
          <p:nvPr/>
        </p:nvSpPr>
        <p:spPr>
          <a:xfrm>
            <a:off x="7924800" y="1611868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  <a14:imgEffect>
                      <a14:brightnessContrast bright="7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1"/>
            <a:ext cx="7293635" cy="4882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715000"/>
            <a:ext cx="270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Artistic Accomplishments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D05946A-042A-FB7B-83F5-188461A69B70}"/>
              </a:ext>
            </a:extLst>
          </p:cNvPr>
          <p:cNvSpPr/>
          <p:nvPr/>
        </p:nvSpPr>
        <p:spPr>
          <a:xfrm>
            <a:off x="4267200" y="17526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0BC53-F7FA-E8A3-B12A-211A34B9188C}"/>
              </a:ext>
            </a:extLst>
          </p:cNvPr>
          <p:cNvSpPr/>
          <p:nvPr/>
        </p:nvSpPr>
        <p:spPr>
          <a:xfrm>
            <a:off x="5257800" y="1943100"/>
            <a:ext cx="685800" cy="1143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14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7318962" cy="489947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A71399A3-D3D4-3964-D8EC-0A98F77CD183}"/>
              </a:ext>
            </a:extLst>
          </p:cNvPr>
          <p:cNvSpPr/>
          <p:nvPr/>
        </p:nvSpPr>
        <p:spPr>
          <a:xfrm>
            <a:off x="4419600" y="1981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30" y="380999"/>
            <a:ext cx="7285098" cy="487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715000"/>
            <a:ext cx="309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 about your Future Plans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8BB38C1-2E3D-085C-9B91-1145C2CF0753}"/>
              </a:ext>
            </a:extLst>
          </p:cNvPr>
          <p:cNvSpPr/>
          <p:nvPr/>
        </p:nvSpPr>
        <p:spPr>
          <a:xfrm>
            <a:off x="6477000" y="22860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20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1"/>
            <a:ext cx="7315200" cy="489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434" y="5638800"/>
            <a:ext cx="672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 about your Skills and how they will help you in the future.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F56F6957-B8D4-5306-F5F5-C056B6C448EC}"/>
              </a:ext>
            </a:extLst>
          </p:cNvPr>
          <p:cNvSpPr/>
          <p:nvPr/>
        </p:nvSpPr>
        <p:spPr>
          <a:xfrm>
            <a:off x="6858000" y="20574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8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Capstone Requirements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Community Connections</a:t>
            </a:r>
          </a:p>
          <a:p>
            <a:pPr lvl="2" eaLnBrk="1" hangingPunct="1"/>
            <a:r>
              <a:rPr lang="en-US" altLang="en-US" sz="2800" dirty="0"/>
              <a:t>30 hours of volunteer or work experience</a:t>
            </a:r>
          </a:p>
          <a:p>
            <a:pPr eaLnBrk="1" hangingPunct="1"/>
            <a:r>
              <a:rPr lang="en-US" altLang="en-US" sz="3600" dirty="0"/>
              <a:t>Career and Life</a:t>
            </a:r>
          </a:p>
          <a:p>
            <a:pPr lvl="2" eaLnBrk="1" hangingPunct="1"/>
            <a:r>
              <a:rPr lang="en-US" altLang="en-US" sz="2800" dirty="0"/>
              <a:t>Capstone Project</a:t>
            </a:r>
          </a:p>
          <a:p>
            <a:pPr lvl="2" eaLnBrk="1" hangingPunct="1"/>
            <a:r>
              <a:rPr lang="en-US" altLang="en-US" sz="2800" dirty="0"/>
              <a:t>Presentation</a:t>
            </a:r>
          </a:p>
          <a:p>
            <a:pPr lvl="2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33400"/>
            <a:ext cx="3416808" cy="5104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8861" b="26852"/>
          <a:stretch/>
        </p:blipFill>
        <p:spPr>
          <a:xfrm>
            <a:off x="685800" y="2743200"/>
            <a:ext cx="4800600" cy="2066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2942" y="5410200"/>
            <a:ext cx="281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are your Goals?</a:t>
            </a:r>
          </a:p>
          <a:p>
            <a:r>
              <a:rPr lang="en-US" dirty="0"/>
              <a:t>How will you reach them?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8" t="63503"/>
          <a:stretch/>
        </p:blipFill>
        <p:spPr>
          <a:xfrm>
            <a:off x="1462942" y="917448"/>
            <a:ext cx="2493264" cy="1441704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B0CF8DA4-AC0E-5D7C-EDA9-B313E2240C0B}"/>
              </a:ext>
            </a:extLst>
          </p:cNvPr>
          <p:cNvSpPr/>
          <p:nvPr/>
        </p:nvSpPr>
        <p:spPr>
          <a:xfrm>
            <a:off x="914400" y="39624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15177F3-97A0-6533-DA4E-2BEC6975FF26}"/>
              </a:ext>
            </a:extLst>
          </p:cNvPr>
          <p:cNvSpPr/>
          <p:nvPr/>
        </p:nvSpPr>
        <p:spPr>
          <a:xfrm>
            <a:off x="4953000" y="3505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81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2057400" y="5410200"/>
            <a:ext cx="586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Use CUE CARDS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27006" r="50930" b="40201"/>
          <a:stretch/>
        </p:blipFill>
        <p:spPr>
          <a:xfrm>
            <a:off x="2057400" y="152400"/>
            <a:ext cx="6434549" cy="4972152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734751A-11EA-1345-2B14-FDEFD56ADC3F}"/>
              </a:ext>
            </a:extLst>
          </p:cNvPr>
          <p:cNvSpPr/>
          <p:nvPr/>
        </p:nvSpPr>
        <p:spPr>
          <a:xfrm>
            <a:off x="6362700" y="914400"/>
            <a:ext cx="685800" cy="762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838200"/>
            <a:ext cx="772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447800" y="556260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dirty="0"/>
              <a:t>Don’t be afraid to be YOURSELF!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7AAA8CC7-44D6-A98F-1A76-2FE8011D5CD9}"/>
              </a:ext>
            </a:extLst>
          </p:cNvPr>
          <p:cNvSpPr/>
          <p:nvPr/>
        </p:nvSpPr>
        <p:spPr>
          <a:xfrm>
            <a:off x="5867400" y="1447800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Graduating Class </a:t>
            </a:r>
            <a:r>
              <a:rPr lang="en-US"/>
              <a:t>of 2024…</a:t>
            </a:r>
            <a:endParaRPr lang="en-US" dirty="0"/>
          </a:p>
        </p:txBody>
      </p:sp>
      <p:pic>
        <p:nvPicPr>
          <p:cNvPr id="31747" name="Picture 5" descr="http://ecx.images-amazon.com/images/I/81Mc60P5y-L._SL300_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60198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82133" y="457201"/>
            <a:ext cx="7704667" cy="114299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Grad Transition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229600" cy="4876800"/>
          </a:xfrm>
        </p:spPr>
        <p:txBody>
          <a:bodyPr/>
          <a:lstStyle/>
          <a:p>
            <a:pPr marL="119062" indent="0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3600" dirty="0"/>
              <a:t>You have 2 options:</a:t>
            </a:r>
          </a:p>
          <a:p>
            <a:pPr eaLnBrk="1" hangingPunct="1">
              <a:defRPr/>
            </a:pPr>
            <a:r>
              <a:rPr lang="en-US" altLang="en-US" sz="3600" dirty="0"/>
              <a:t>Plan for Post Secondary Education or Other Training</a:t>
            </a:r>
          </a:p>
          <a:p>
            <a:pPr lvl="2" eaLnBrk="1" hangingPunct="1">
              <a:buFont typeface="Arial" charset="0"/>
              <a:buChar char="▪"/>
              <a:defRPr/>
            </a:pPr>
            <a:r>
              <a:rPr lang="en-US" altLang="en-US" sz="2800" dirty="0"/>
              <a:t>College, University, Trades Training, Training Institutes, etc.</a:t>
            </a:r>
          </a:p>
          <a:p>
            <a:pPr lvl="2" eaLnBrk="1" hangingPunct="1">
              <a:buFont typeface="Wingdings" pitchFamily="2" charset="2"/>
              <a:buNone/>
              <a:defRPr/>
            </a:pP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3600" dirty="0"/>
              <a:t>Plan for Work or Other Life Options</a:t>
            </a:r>
          </a:p>
          <a:p>
            <a:pPr lvl="2" eaLnBrk="1" hangingPunct="1">
              <a:buFont typeface="Arial" charset="0"/>
              <a:buChar char="▪"/>
              <a:defRPr/>
            </a:pPr>
            <a:r>
              <a:rPr lang="en-US" altLang="en-US" sz="2800" dirty="0"/>
              <a:t>Entry Level Jobs, Travel, Family, Mission, etc.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GT Plan Components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82133" y="1447800"/>
            <a:ext cx="7704667" cy="4552016"/>
          </a:xfrm>
        </p:spPr>
        <p:txBody>
          <a:bodyPr/>
          <a:lstStyle/>
          <a:p>
            <a:pPr eaLnBrk="1" hangingPunct="1"/>
            <a:r>
              <a:rPr lang="en-US" altLang="en-US" dirty="0"/>
              <a:t>Grad Transition questions and budget included in package</a:t>
            </a:r>
          </a:p>
          <a:p>
            <a:pPr eaLnBrk="1" hangingPunct="1"/>
            <a:r>
              <a:rPr lang="en-US" altLang="en-US" dirty="0"/>
              <a:t>Current Resume</a:t>
            </a:r>
          </a:p>
          <a:p>
            <a:pPr eaLnBrk="1" hangingPunct="1"/>
            <a:r>
              <a:rPr lang="en-US" altLang="en-US" dirty="0"/>
              <a:t>Reference Letter</a:t>
            </a:r>
          </a:p>
          <a:p>
            <a:pPr eaLnBrk="1" hangingPunct="1"/>
            <a:r>
              <a:rPr lang="en-US" altLang="en-US" dirty="0"/>
              <a:t>Post-Secondary application, bursary/scholarship application, OR a cover letter (PS Option)</a:t>
            </a:r>
          </a:p>
          <a:p>
            <a:pPr eaLnBrk="1" hangingPunct="1"/>
            <a:r>
              <a:rPr lang="en-US" altLang="en-US" dirty="0"/>
              <a:t>Cover Letter (Work or Other Life Options)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82133" y="457201"/>
            <a:ext cx="7704667" cy="129539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Presentation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982133" y="1752600"/>
            <a:ext cx="7704667" cy="424721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Put together a presentation showcasing significant accomplishments and indicate how those learning experiences prepare you for successful transitions to life after secondary school.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Past, Present, and Future of YOU!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82133" y="457201"/>
            <a:ext cx="7704667" cy="1676399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Outline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82133" y="1676400"/>
            <a:ext cx="7704667" cy="432341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Introduction: Who am I? (1 min.)</a:t>
            </a:r>
          </a:p>
          <a:p>
            <a:pPr eaLnBrk="1" hangingPunct="1"/>
            <a:r>
              <a:rPr lang="en-US" altLang="en-US" sz="3600" dirty="0"/>
              <a:t>Present evidence and discuss your skills: What have I accomplished?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		(6-8 </a:t>
            </a:r>
            <a:r>
              <a:rPr lang="en-US" altLang="en-US" sz="3600" dirty="0" err="1"/>
              <a:t>mins</a:t>
            </a:r>
            <a:r>
              <a:rPr lang="en-US" altLang="en-US" sz="3600" dirty="0"/>
              <a:t>.)</a:t>
            </a:r>
          </a:p>
          <a:p>
            <a:pPr eaLnBrk="1" hangingPunct="1"/>
            <a:r>
              <a:rPr lang="en-US" altLang="en-US" sz="3600" dirty="0"/>
              <a:t>Conclusion: Where am I going?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dirty="0"/>
              <a:t>		(6 </a:t>
            </a:r>
            <a:r>
              <a:rPr lang="en-US" altLang="en-US" sz="3600" dirty="0" err="1"/>
              <a:t>mins</a:t>
            </a:r>
            <a:r>
              <a:rPr lang="en-US" altLang="en-US" sz="3600" dirty="0"/>
              <a:t>.)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982133" y="457201"/>
            <a:ext cx="7704667" cy="1600199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Introduction </a:t>
            </a:r>
            <a:br>
              <a:rPr lang="en-US" sz="360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satMod val="150000"/>
                  </a:schemeClr>
                </a:solidFill>
              </a:rPr>
              <a:t>Who am I?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982133" y="1905000"/>
            <a:ext cx="7704667" cy="409481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Introduce yourself to the panel (shake hands and make eye contact).</a:t>
            </a:r>
          </a:p>
          <a:p>
            <a:pPr eaLnBrk="1" hangingPunct="1"/>
            <a:r>
              <a:rPr lang="en-US" altLang="en-US" sz="3600" dirty="0"/>
              <a:t>Talk about your personal interests and goals.</a:t>
            </a:r>
          </a:p>
          <a:p>
            <a:pPr eaLnBrk="1" hangingPunct="1"/>
            <a:r>
              <a:rPr lang="en-US" altLang="en-US" sz="3600" dirty="0"/>
              <a:t>Tell the panel what you are going to talk about (your 3 areas/evidence).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1"/>
            <a:ext cx="7696200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satMod val="150000"/>
                  </a:schemeClr>
                </a:solidFill>
              </a:rPr>
              <a:t>Select </a:t>
            </a:r>
            <a:r>
              <a:rPr lang="en-US" sz="4000" dirty="0">
                <a:solidFill>
                  <a:srgbClr val="FFC000"/>
                </a:solidFill>
              </a:rPr>
              <a:t>THREE</a:t>
            </a:r>
            <a:r>
              <a:rPr lang="en-US" sz="4000" dirty="0">
                <a:solidFill>
                  <a:schemeClr val="accent1">
                    <a:satMod val="150000"/>
                  </a:schemeClr>
                </a:solidFill>
              </a:rPr>
              <a:t> areas of Accomplishment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558567"/>
            <a:ext cx="8077200" cy="4953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dirty="0"/>
              <a:t>Select 3 areas of accomplishment that have helped to shape who you are today</a:t>
            </a:r>
          </a:p>
          <a:p>
            <a:pPr lvl="2" eaLnBrk="1" hangingPunct="1"/>
            <a:r>
              <a:rPr lang="en-US" altLang="en-US" sz="2800" dirty="0"/>
              <a:t>Academic awards, school projects, CTC, work experience, sports accomplishments, volunteer, involvement in organizations, essays, over coming adversity, Fine Arts work, travel, wood working, etc. </a:t>
            </a:r>
          </a:p>
          <a:p>
            <a:pPr eaLnBrk="1" hangingPunct="1"/>
            <a:r>
              <a:rPr lang="en-US" altLang="en-US" dirty="0"/>
              <a:t>Are you comfortable showing the evidence?</a:t>
            </a:r>
          </a:p>
          <a:p>
            <a:pPr eaLnBrk="1" hangingPunct="1"/>
            <a:r>
              <a:rPr lang="en-US" altLang="en-US" dirty="0"/>
              <a:t>Choose a presentation format.</a:t>
            </a:r>
          </a:p>
          <a:p>
            <a:pPr lvl="1"/>
            <a:r>
              <a:rPr lang="en-US" altLang="en-US" dirty="0"/>
              <a:t>Practice using format and answering questions.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7430</TotalTime>
  <Words>700</Words>
  <Application>Microsoft Office PowerPoint</Application>
  <PresentationFormat>On-screen Show (4:3)</PresentationFormat>
  <Paragraphs>104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Corbel</vt:lpstr>
      <vt:lpstr>Snap ITC</vt:lpstr>
      <vt:lpstr>Wingdings</vt:lpstr>
      <vt:lpstr>Wingdings 2</vt:lpstr>
      <vt:lpstr>Parallax</vt:lpstr>
      <vt:lpstr>Capstone Project (Graduation Transitions)</vt:lpstr>
      <vt:lpstr>Capstone Presentations</vt:lpstr>
      <vt:lpstr>Capstone Requirements</vt:lpstr>
      <vt:lpstr>Grad Transition Plan</vt:lpstr>
      <vt:lpstr>GT Plan Components</vt:lpstr>
      <vt:lpstr>Presentation</vt:lpstr>
      <vt:lpstr>Outline</vt:lpstr>
      <vt:lpstr>Introduction  Who am I?</vt:lpstr>
      <vt:lpstr>Select THREE areas of Accomplishment </vt:lpstr>
      <vt:lpstr>Present evidence and discuss your skills:   What have I accomplished? </vt:lpstr>
      <vt:lpstr>Attributes of an Educated Citizen</vt:lpstr>
      <vt:lpstr>Conclusion: Where am I going?</vt:lpstr>
      <vt:lpstr>Due Date</vt:lpstr>
      <vt:lpstr>Tech 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Graduating Class of 2024…</vt:lpstr>
    </vt:vector>
  </TitlesOfParts>
  <Company>SD91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Transitions</dc:title>
  <dc:creator>ebaker</dc:creator>
  <cp:lastModifiedBy>Nicole Irwin</cp:lastModifiedBy>
  <cp:revision>54</cp:revision>
  <cp:lastPrinted>2015-05-08T20:13:09Z</cp:lastPrinted>
  <dcterms:created xsi:type="dcterms:W3CDTF">2010-02-25T17:32:00Z</dcterms:created>
  <dcterms:modified xsi:type="dcterms:W3CDTF">2024-02-29T22:01:20Z</dcterms:modified>
</cp:coreProperties>
</file>